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fr-FR"/>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B0"/>
    <a:srgbClr val="90446E"/>
    <a:srgbClr val="3EA743"/>
    <a:srgbClr val="E751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87" autoAdjust="0"/>
    <p:restoredTop sz="99084" autoAdjust="0"/>
  </p:normalViewPr>
  <p:slideViewPr>
    <p:cSldViewPr showGuides="1">
      <p:cViewPr varScale="1">
        <p:scale>
          <a:sx n="90" d="100"/>
          <a:sy n="90" d="100"/>
        </p:scale>
        <p:origin x="2112" y="54"/>
      </p:cViewPr>
      <p:guideLst>
        <p:guide orient="horz" pos="2160"/>
        <p:guide pos="312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52844006646989"/>
          <c:y val="2.4872601360746725E-2"/>
          <c:w val="0.57205344173850714"/>
          <c:h val="0.95025479727850659"/>
        </c:manualLayout>
      </c:layout>
      <c:doughnutChart>
        <c:varyColors val="1"/>
        <c:ser>
          <c:idx val="0"/>
          <c:order val="0"/>
          <c:tx>
            <c:strRef>
              <c:f>Feuil1!$A$1</c:f>
              <c:strCache>
                <c:ptCount val="1"/>
                <c:pt idx="0">
                  <c:v> </c:v>
                </c:pt>
              </c:strCache>
            </c:strRef>
          </c:tx>
          <c:explosion val="25"/>
          <c:val>
            <c:numRef>
              <c:f>Feuil1!$A$2:$A$56</c:f>
              <c:numCache>
                <c:formatCode>General</c:formatCode>
                <c:ptCount val="55"/>
              </c:numCache>
            </c:numRef>
          </c:val>
          <c:extLst>
            <c:ext xmlns:c16="http://schemas.microsoft.com/office/drawing/2014/chart" uri="{C3380CC4-5D6E-409C-BE32-E72D297353CC}">
              <c16:uniqueId val="{00000000-EF32-4BE7-8531-2AAF4032A204}"/>
            </c:ext>
          </c:extLst>
        </c:ser>
        <c:ser>
          <c:idx val="1"/>
          <c:order val="1"/>
          <c:tx>
            <c:strRef>
              <c:f>Feuil1!$B$1</c:f>
              <c:strCache>
                <c:ptCount val="1"/>
                <c:pt idx="0">
                  <c:v>Colonne1</c:v>
                </c:pt>
              </c:strCache>
            </c:strRef>
          </c:tx>
          <c:spPr>
            <a:solidFill>
              <a:schemeClr val="bg1">
                <a:lumMod val="85000"/>
              </a:schemeClr>
            </a:solidFill>
            <a:ln w="9525" cap="flat">
              <a:solidFill>
                <a:schemeClr val="bg1"/>
              </a:solidFill>
              <a:miter lim="800000"/>
            </a:ln>
          </c:spPr>
          <c:dPt>
            <c:idx val="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2-EF32-4BE7-8531-2AAF4032A204}"/>
              </c:ext>
            </c:extLst>
          </c:dPt>
          <c:dPt>
            <c:idx val="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4-EF32-4BE7-8531-2AAF4032A204}"/>
              </c:ext>
            </c:extLst>
          </c:dPt>
          <c:dPt>
            <c:idx val="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6-EF32-4BE7-8531-2AAF4032A204}"/>
              </c:ext>
            </c:extLst>
          </c:dPt>
          <c:dPt>
            <c:idx val="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8-EF32-4BE7-8531-2AAF4032A204}"/>
              </c:ext>
            </c:extLst>
          </c:dPt>
          <c:dPt>
            <c:idx val="4"/>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A-EF32-4BE7-8531-2AAF4032A204}"/>
              </c:ext>
            </c:extLst>
          </c:dPt>
          <c:dPt>
            <c:idx val="5"/>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C-EF32-4BE7-8531-2AAF4032A204}"/>
              </c:ext>
            </c:extLst>
          </c:dPt>
          <c:dPt>
            <c:idx val="6"/>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0E-EF32-4BE7-8531-2AAF4032A204}"/>
              </c:ext>
            </c:extLst>
          </c:dPt>
          <c:dPt>
            <c:idx val="7"/>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0-EF32-4BE7-8531-2AAF4032A204}"/>
              </c:ext>
            </c:extLst>
          </c:dPt>
          <c:dPt>
            <c:idx val="8"/>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2-EF32-4BE7-8531-2AAF4032A204}"/>
              </c:ext>
            </c:extLst>
          </c:dPt>
          <c:dPt>
            <c:idx val="9"/>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4-EF32-4BE7-8531-2AAF4032A204}"/>
              </c:ext>
            </c:extLst>
          </c:dPt>
          <c:dPt>
            <c:idx val="1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6-EF32-4BE7-8531-2AAF4032A204}"/>
              </c:ext>
            </c:extLst>
          </c:dPt>
          <c:dPt>
            <c:idx val="1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8-EF32-4BE7-8531-2AAF4032A204}"/>
              </c:ext>
            </c:extLst>
          </c:dPt>
          <c:dPt>
            <c:idx val="1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A-EF32-4BE7-8531-2AAF4032A204}"/>
              </c:ext>
            </c:extLst>
          </c:dPt>
          <c:dPt>
            <c:idx val="1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C-EF32-4BE7-8531-2AAF4032A204}"/>
              </c:ext>
            </c:extLst>
          </c:dPt>
          <c:dPt>
            <c:idx val="14"/>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1E-EF32-4BE7-8531-2AAF4032A204}"/>
              </c:ext>
            </c:extLst>
          </c:dPt>
          <c:dPt>
            <c:idx val="15"/>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0-EF32-4BE7-8531-2AAF4032A204}"/>
              </c:ext>
            </c:extLst>
          </c:dPt>
          <c:dPt>
            <c:idx val="16"/>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2-EF32-4BE7-8531-2AAF4032A204}"/>
              </c:ext>
            </c:extLst>
          </c:dPt>
          <c:dPt>
            <c:idx val="17"/>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4-EF32-4BE7-8531-2AAF4032A204}"/>
              </c:ext>
            </c:extLst>
          </c:dPt>
          <c:dPt>
            <c:idx val="2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6-EF32-4BE7-8531-2AAF4032A204}"/>
              </c:ext>
            </c:extLst>
          </c:dPt>
          <c:dPt>
            <c:idx val="2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8-EF32-4BE7-8531-2AAF4032A204}"/>
              </c:ext>
            </c:extLst>
          </c:dPt>
          <c:dPt>
            <c:idx val="2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A-EF32-4BE7-8531-2AAF4032A204}"/>
              </c:ext>
            </c:extLst>
          </c:dPt>
          <c:dPt>
            <c:idx val="2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C-EF32-4BE7-8531-2AAF4032A204}"/>
              </c:ext>
            </c:extLst>
          </c:dPt>
          <c:dPt>
            <c:idx val="24"/>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2E-EF32-4BE7-8531-2AAF4032A204}"/>
              </c:ext>
            </c:extLst>
          </c:dPt>
          <c:dPt>
            <c:idx val="25"/>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0-EF32-4BE7-8531-2AAF4032A204}"/>
              </c:ext>
            </c:extLst>
          </c:dPt>
          <c:dPt>
            <c:idx val="26"/>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2-EF32-4BE7-8531-2AAF4032A204}"/>
              </c:ext>
            </c:extLst>
          </c:dPt>
          <c:dPt>
            <c:idx val="27"/>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4-EF32-4BE7-8531-2AAF4032A204}"/>
              </c:ext>
            </c:extLst>
          </c:dPt>
          <c:dPt>
            <c:idx val="28"/>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6-EF32-4BE7-8531-2AAF4032A204}"/>
              </c:ext>
            </c:extLst>
          </c:dPt>
          <c:dPt>
            <c:idx val="29"/>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8-EF32-4BE7-8531-2AAF4032A204}"/>
              </c:ext>
            </c:extLst>
          </c:dPt>
          <c:dPt>
            <c:idx val="3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A-EF32-4BE7-8531-2AAF4032A204}"/>
              </c:ext>
            </c:extLst>
          </c:dPt>
          <c:dPt>
            <c:idx val="3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C-EF32-4BE7-8531-2AAF4032A204}"/>
              </c:ext>
            </c:extLst>
          </c:dPt>
          <c:dPt>
            <c:idx val="3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3E-EF32-4BE7-8531-2AAF4032A204}"/>
              </c:ext>
            </c:extLst>
          </c:dPt>
          <c:dPt>
            <c:idx val="3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0-EF32-4BE7-8531-2AAF4032A204}"/>
              </c:ext>
            </c:extLst>
          </c:dPt>
          <c:dPt>
            <c:idx val="35"/>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2-EF32-4BE7-8531-2AAF4032A204}"/>
              </c:ext>
            </c:extLst>
          </c:dPt>
          <c:dPt>
            <c:idx val="36"/>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4-EF32-4BE7-8531-2AAF4032A204}"/>
              </c:ext>
            </c:extLst>
          </c:dPt>
          <c:dPt>
            <c:idx val="37"/>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6-EF32-4BE7-8531-2AAF4032A204}"/>
              </c:ext>
            </c:extLst>
          </c:dPt>
          <c:dPt>
            <c:idx val="38"/>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8-EF32-4BE7-8531-2AAF4032A204}"/>
              </c:ext>
            </c:extLst>
          </c:dPt>
          <c:dPt>
            <c:idx val="39"/>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A-EF32-4BE7-8531-2AAF4032A204}"/>
              </c:ext>
            </c:extLst>
          </c:dPt>
          <c:dPt>
            <c:idx val="4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C-EF32-4BE7-8531-2AAF4032A204}"/>
              </c:ext>
            </c:extLst>
          </c:dPt>
          <c:dPt>
            <c:idx val="4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4E-EF32-4BE7-8531-2AAF4032A204}"/>
              </c:ext>
            </c:extLst>
          </c:dPt>
          <c:dPt>
            <c:idx val="4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0-EF32-4BE7-8531-2AAF4032A204}"/>
              </c:ext>
            </c:extLst>
          </c:dPt>
          <c:dPt>
            <c:idx val="4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2-EF32-4BE7-8531-2AAF4032A204}"/>
              </c:ext>
            </c:extLst>
          </c:dPt>
          <c:dPt>
            <c:idx val="44"/>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4-EF32-4BE7-8531-2AAF4032A204}"/>
              </c:ext>
            </c:extLst>
          </c:dPt>
          <c:dPt>
            <c:idx val="45"/>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6-EF32-4BE7-8531-2AAF4032A204}"/>
              </c:ext>
            </c:extLst>
          </c:dPt>
          <c:dPt>
            <c:idx val="46"/>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8-EF32-4BE7-8531-2AAF4032A204}"/>
              </c:ext>
            </c:extLst>
          </c:dPt>
          <c:dPt>
            <c:idx val="50"/>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A-EF32-4BE7-8531-2AAF4032A204}"/>
              </c:ext>
            </c:extLst>
          </c:dPt>
          <c:dPt>
            <c:idx val="51"/>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C-EF32-4BE7-8531-2AAF4032A204}"/>
              </c:ext>
            </c:extLst>
          </c:dPt>
          <c:dPt>
            <c:idx val="52"/>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5E-EF32-4BE7-8531-2AAF4032A204}"/>
              </c:ext>
            </c:extLst>
          </c:dPt>
          <c:dPt>
            <c:idx val="53"/>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60-EF32-4BE7-8531-2AAF4032A204}"/>
              </c:ext>
            </c:extLst>
          </c:dPt>
          <c:dPt>
            <c:idx val="54"/>
            <c:bubble3D val="0"/>
            <c:spPr>
              <a:solidFill>
                <a:schemeClr val="bg1">
                  <a:lumMod val="85000"/>
                </a:schemeClr>
              </a:solidFill>
              <a:ln w="9525" cap="flat">
                <a:solidFill>
                  <a:schemeClr val="bg1"/>
                </a:solidFill>
                <a:miter lim="800000"/>
              </a:ln>
            </c:spPr>
            <c:extLst>
              <c:ext xmlns:c16="http://schemas.microsoft.com/office/drawing/2014/chart" uri="{C3380CC4-5D6E-409C-BE32-E72D297353CC}">
                <c16:uniqueId val="{00000062-EF32-4BE7-8531-2AAF4032A204}"/>
              </c:ext>
            </c:extLst>
          </c:dPt>
          <c:val>
            <c:numRef>
              <c:f>Feuil1!$B$2:$B$56</c:f>
              <c:numCache>
                <c:formatCode>General</c:formatCode>
                <c:ptCount val="55"/>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pt idx="24">
                  <c:v>2</c:v>
                </c:pt>
                <c:pt idx="25">
                  <c:v>2</c:v>
                </c:pt>
                <c:pt idx="26">
                  <c:v>2</c:v>
                </c:pt>
                <c:pt idx="27">
                  <c:v>2</c:v>
                </c:pt>
                <c:pt idx="28">
                  <c:v>2</c:v>
                </c:pt>
                <c:pt idx="29">
                  <c:v>2</c:v>
                </c:pt>
                <c:pt idx="30">
                  <c:v>2</c:v>
                </c:pt>
                <c:pt idx="31">
                  <c:v>2</c:v>
                </c:pt>
                <c:pt idx="32">
                  <c:v>2</c:v>
                </c:pt>
                <c:pt idx="33">
                  <c:v>2</c:v>
                </c:pt>
                <c:pt idx="34">
                  <c:v>2</c:v>
                </c:pt>
                <c:pt idx="35">
                  <c:v>2</c:v>
                </c:pt>
                <c:pt idx="36">
                  <c:v>2</c:v>
                </c:pt>
                <c:pt idx="37">
                  <c:v>2</c:v>
                </c:pt>
                <c:pt idx="38">
                  <c:v>2</c:v>
                </c:pt>
                <c:pt idx="39">
                  <c:v>2</c:v>
                </c:pt>
                <c:pt idx="40">
                  <c:v>2</c:v>
                </c:pt>
                <c:pt idx="41">
                  <c:v>2</c:v>
                </c:pt>
                <c:pt idx="42">
                  <c:v>2</c:v>
                </c:pt>
                <c:pt idx="43">
                  <c:v>2</c:v>
                </c:pt>
                <c:pt idx="44">
                  <c:v>2</c:v>
                </c:pt>
                <c:pt idx="45">
                  <c:v>2</c:v>
                </c:pt>
                <c:pt idx="46">
                  <c:v>2</c:v>
                </c:pt>
                <c:pt idx="47">
                  <c:v>2</c:v>
                </c:pt>
                <c:pt idx="48">
                  <c:v>2</c:v>
                </c:pt>
                <c:pt idx="49">
                  <c:v>2</c:v>
                </c:pt>
                <c:pt idx="50">
                  <c:v>2</c:v>
                </c:pt>
                <c:pt idx="51">
                  <c:v>2</c:v>
                </c:pt>
                <c:pt idx="52">
                  <c:v>2</c:v>
                </c:pt>
                <c:pt idx="53">
                  <c:v>2</c:v>
                </c:pt>
                <c:pt idx="54">
                  <c:v>2</c:v>
                </c:pt>
              </c:numCache>
            </c:numRef>
          </c:val>
          <c:extLst>
            <c:ext xmlns:c16="http://schemas.microsoft.com/office/drawing/2014/chart" uri="{C3380CC4-5D6E-409C-BE32-E72D297353CC}">
              <c16:uniqueId val="{00000063-EF32-4BE7-8531-2AAF4032A204}"/>
            </c:ext>
          </c:extLst>
        </c:ser>
        <c:dLbls>
          <c:showLegendKey val="0"/>
          <c:showVal val="0"/>
          <c:showCatName val="0"/>
          <c:showSerName val="0"/>
          <c:showPercent val="0"/>
          <c:showBubbleSize val="0"/>
          <c:showLeaderLines val="1"/>
        </c:dLbls>
        <c:firstSliceAng val="0"/>
        <c:holeSize val="50"/>
      </c:doughnutChart>
      <c:spPr>
        <a:noFill/>
        <a:ln w="25400">
          <a:noFill/>
        </a:ln>
      </c:spPr>
    </c:plotArea>
    <c:plotVisOnly val="1"/>
    <c:dispBlanksAs val="gap"/>
    <c:showDLblsOverMax val="0"/>
  </c:chart>
  <c:spPr>
    <a:ln w="57150" cmpd="sng">
      <a:noFill/>
    </a:ln>
  </c:spPr>
  <c:txPr>
    <a:bodyPr/>
    <a:lstStyle/>
    <a:p>
      <a:pPr>
        <a:defRPr sz="1800"/>
      </a:pPr>
      <a:endParaRPr lang="fr-F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a:t>Modifiez le style du titre</a:t>
            </a: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288027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99234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39"/>
            <a:ext cx="222885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95300" y="274639"/>
            <a:ext cx="652145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10731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2515438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700" b="1" cap="all"/>
            </a:lvl1pPr>
          </a:lstStyle>
          <a:p>
            <a:r>
              <a:rPr lang="fr-FR"/>
              <a:t>Modifiez le style du titre</a:t>
            </a: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67556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4163665-CC10-47E7-8380-365F92E69F5D}" type="datetimeFigureOut">
              <a:rPr lang="fr-FR" smtClean="0"/>
              <a:t>02/03/2023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408735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fr-FR"/>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fr-FR"/>
              <a:t>Modifiez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4163665-CC10-47E7-8380-365F92E69F5D}" type="datetimeFigureOut">
              <a:rPr lang="fr-FR" smtClean="0"/>
              <a:t>02/03/2023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16550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4163665-CC10-47E7-8380-365F92E69F5D}" type="datetimeFigureOut">
              <a:rPr lang="fr-FR" smtClean="0"/>
              <a:t>02/03/2023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1845727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4163665-CC10-47E7-8380-365F92E69F5D}" type="datetimeFigureOut">
              <a:rPr lang="fr-FR" smtClean="0"/>
              <a:t>02/03/2023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398543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2" y="273049"/>
            <a:ext cx="3259006" cy="1162051"/>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4163665-CC10-47E7-8380-365F92E69F5D}" type="datetimeFigureOut">
              <a:rPr lang="fr-FR" smtClean="0"/>
              <a:t>02/03/2023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271225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9"/>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fr-FR"/>
          </a:p>
        </p:txBody>
      </p:sp>
      <p:sp>
        <p:nvSpPr>
          <p:cNvPr id="4" name="Espace réservé du texte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4163665-CC10-47E7-8380-365F92E69F5D}" type="datetimeFigureOut">
              <a:rPr lang="fr-FR" smtClean="0"/>
              <a:t>02/03/2023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9196FC-87D1-4202-AB79-004B9C7AE382}" type="slidenum">
              <a:rPr lang="fr-FR" smtClean="0"/>
              <a:t>‹N°›</a:t>
            </a:fld>
            <a:endParaRPr lang="fr-FR"/>
          </a:p>
        </p:txBody>
      </p:sp>
    </p:spTree>
    <p:extLst>
      <p:ext uri="{BB962C8B-B14F-4D97-AF65-F5344CB8AC3E}">
        <p14:creationId xmlns:p14="http://schemas.microsoft.com/office/powerpoint/2010/main" val="75095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lang="fr-FR"/>
              <a:t>Modifiez le style du titre</a:t>
            </a:r>
          </a:p>
        </p:txBody>
      </p:sp>
      <p:sp>
        <p:nvSpPr>
          <p:cNvPr id="3" name="Espace réservé du texte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14163665-CC10-47E7-8380-365F92E69F5D}" type="datetimeFigureOut">
              <a:rPr lang="fr-FR" smtClean="0"/>
              <a:t>02/03/2023</a:t>
            </a:fld>
            <a:endParaRPr lang="fr-FR"/>
          </a:p>
        </p:txBody>
      </p:sp>
      <p:sp>
        <p:nvSpPr>
          <p:cNvPr id="5" name="Espace réservé du pied de page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259196FC-87D1-4202-AB79-004B9C7AE382}" type="slidenum">
              <a:rPr lang="fr-FR" smtClean="0"/>
              <a:t>‹N°›</a:t>
            </a:fld>
            <a:endParaRPr lang="fr-FR"/>
          </a:p>
        </p:txBody>
      </p:sp>
    </p:spTree>
    <p:extLst>
      <p:ext uri="{BB962C8B-B14F-4D97-AF65-F5344CB8AC3E}">
        <p14:creationId xmlns:p14="http://schemas.microsoft.com/office/powerpoint/2010/main" val="337131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Imag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6371" y="-200304"/>
            <a:ext cx="7419440" cy="7419440"/>
          </a:xfrm>
          <a:prstGeom prst="rect">
            <a:avLst/>
          </a:prstGeom>
        </p:spPr>
      </p:pic>
      <p:sp>
        <p:nvSpPr>
          <p:cNvPr id="66" name="Rectangle à coins arrondis 65"/>
          <p:cNvSpPr/>
          <p:nvPr/>
        </p:nvSpPr>
        <p:spPr>
          <a:xfrm>
            <a:off x="10476736" y="-1811992"/>
            <a:ext cx="1080120" cy="360040"/>
          </a:xfrm>
          <a:prstGeom prst="roundRect">
            <a:avLst>
              <a:gd name="adj" fmla="val 10053"/>
            </a:avLst>
          </a:prstGeom>
          <a:solidFill>
            <a:srgbClr val="008DB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00" b="1" dirty="0">
                <a:latin typeface="D-DIN Condensed" pitchFamily="34" charset="0"/>
              </a:rPr>
              <a:t>Ministère </a:t>
            </a:r>
            <a:r>
              <a:rPr lang="fr-FR" sz="700" b="1" dirty="0" err="1">
                <a:latin typeface="D-DIN Condensed" pitchFamily="34" charset="0"/>
              </a:rPr>
              <a:t>PDoWRaM</a:t>
            </a:r>
            <a:endParaRPr lang="fr-FR" sz="700" b="1" dirty="0">
              <a:latin typeface="D-DIN Condensed" pitchFamily="34" charset="0"/>
            </a:endParaRPr>
          </a:p>
          <a:p>
            <a:pPr algn="ctr"/>
            <a:r>
              <a:rPr lang="fr-FR" sz="700" b="1" dirty="0">
                <a:latin typeface="D-DIN Condensed" pitchFamily="34" charset="0"/>
              </a:rPr>
              <a:t>(infrastructures primaires)</a:t>
            </a:r>
          </a:p>
        </p:txBody>
      </p:sp>
      <p:graphicFrame>
        <p:nvGraphicFramePr>
          <p:cNvPr id="38" name="Graphique 37"/>
          <p:cNvGraphicFramePr/>
          <p:nvPr>
            <p:extLst>
              <p:ext uri="{D42A27DB-BD31-4B8C-83A1-F6EECF244321}">
                <p14:modId xmlns:p14="http://schemas.microsoft.com/office/powerpoint/2010/main" val="3632164784"/>
              </p:ext>
            </p:extLst>
          </p:nvPr>
        </p:nvGraphicFramePr>
        <p:xfrm>
          <a:off x="416496" y="764704"/>
          <a:ext cx="9329936" cy="5616622"/>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Connecteur droit avec flèche 6"/>
          <p:cNvCxnSpPr/>
          <p:nvPr/>
        </p:nvCxnSpPr>
        <p:spPr>
          <a:xfrm flipV="1">
            <a:off x="10883901" y="2358465"/>
            <a:ext cx="0" cy="432048"/>
          </a:xfrm>
          <a:prstGeom prst="straightConnector1">
            <a:avLst/>
          </a:prstGeom>
          <a:ln w="12700">
            <a:solidFill>
              <a:srgbClr val="E7511E"/>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11134726" y="2358465"/>
            <a:ext cx="0" cy="432048"/>
          </a:xfrm>
          <a:prstGeom prst="straightConnector1">
            <a:avLst/>
          </a:prstGeom>
          <a:ln w="12700">
            <a:solidFill>
              <a:srgbClr val="008DB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11385551" y="2358465"/>
            <a:ext cx="0" cy="432048"/>
          </a:xfrm>
          <a:prstGeom prst="straightConnector1">
            <a:avLst/>
          </a:prstGeom>
          <a:ln w="12700">
            <a:solidFill>
              <a:srgbClr val="3EA743"/>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10883901" y="2990290"/>
            <a:ext cx="0" cy="432048"/>
          </a:xfrm>
          <a:prstGeom prst="straightConnector1">
            <a:avLst/>
          </a:prstGeom>
          <a:ln w="44450">
            <a:solidFill>
              <a:srgbClr val="E7511E"/>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11134726" y="2990290"/>
            <a:ext cx="0" cy="432048"/>
          </a:xfrm>
          <a:prstGeom prst="straightConnector1">
            <a:avLst/>
          </a:prstGeom>
          <a:ln w="44450">
            <a:solidFill>
              <a:srgbClr val="008DB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11385551" y="2990290"/>
            <a:ext cx="0" cy="432048"/>
          </a:xfrm>
          <a:prstGeom prst="straightConnector1">
            <a:avLst/>
          </a:prstGeom>
          <a:ln w="44450">
            <a:solidFill>
              <a:srgbClr val="3EA74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10883901" y="3631640"/>
            <a:ext cx="0" cy="432048"/>
          </a:xfrm>
          <a:prstGeom prst="straightConnector1">
            <a:avLst/>
          </a:prstGeom>
          <a:ln w="66675">
            <a:solidFill>
              <a:srgbClr val="E7511E"/>
            </a:solidFill>
            <a:headEnd w="med" len="sm"/>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11134726" y="3631640"/>
            <a:ext cx="0" cy="432048"/>
          </a:xfrm>
          <a:prstGeom prst="straightConnector1">
            <a:avLst/>
          </a:prstGeom>
          <a:ln w="66675">
            <a:solidFill>
              <a:srgbClr val="008DB0"/>
            </a:solidFill>
            <a:headEnd w="med" len="sm"/>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V="1">
            <a:off x="11385551" y="3631640"/>
            <a:ext cx="0" cy="432048"/>
          </a:xfrm>
          <a:prstGeom prst="straightConnector1">
            <a:avLst/>
          </a:prstGeom>
          <a:ln w="66675">
            <a:solidFill>
              <a:srgbClr val="3EA743"/>
            </a:solidFill>
            <a:headEnd w="med" len="sm"/>
            <a:tailEnd type="triangle" w="med" len="med"/>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9947797" y="2358465"/>
            <a:ext cx="864096" cy="369332"/>
          </a:xfrm>
          <a:prstGeom prst="rect">
            <a:avLst/>
          </a:prstGeom>
          <a:noFill/>
        </p:spPr>
        <p:txBody>
          <a:bodyPr wrap="square" rtlCol="0">
            <a:spAutoFit/>
          </a:bodyPr>
          <a:lstStyle/>
          <a:p>
            <a:pPr algn="r"/>
            <a:r>
              <a:rPr lang="fr-FR" sz="900" dirty="0" err="1"/>
              <a:t>Epaisseur</a:t>
            </a:r>
            <a:r>
              <a:rPr lang="fr-FR" sz="900" dirty="0"/>
              <a:t> :</a:t>
            </a:r>
            <a:br>
              <a:rPr lang="fr-FR" sz="900" dirty="0"/>
            </a:br>
            <a:r>
              <a:rPr lang="fr-FR" sz="900" dirty="0"/>
              <a:t>1 point</a:t>
            </a:r>
          </a:p>
        </p:txBody>
      </p:sp>
      <p:sp>
        <p:nvSpPr>
          <p:cNvPr id="31" name="ZoneTexte 30"/>
          <p:cNvSpPr txBox="1"/>
          <p:nvPr/>
        </p:nvSpPr>
        <p:spPr>
          <a:xfrm>
            <a:off x="9947797" y="2993465"/>
            <a:ext cx="864096" cy="369332"/>
          </a:xfrm>
          <a:prstGeom prst="rect">
            <a:avLst/>
          </a:prstGeom>
          <a:noFill/>
        </p:spPr>
        <p:txBody>
          <a:bodyPr wrap="square" rtlCol="0">
            <a:spAutoFit/>
          </a:bodyPr>
          <a:lstStyle/>
          <a:p>
            <a:pPr algn="r"/>
            <a:r>
              <a:rPr lang="fr-FR" sz="900" dirty="0" err="1"/>
              <a:t>Epaisseur</a:t>
            </a:r>
            <a:r>
              <a:rPr lang="fr-FR" sz="900" dirty="0"/>
              <a:t> :</a:t>
            </a:r>
            <a:br>
              <a:rPr lang="fr-FR" sz="900" dirty="0"/>
            </a:br>
            <a:r>
              <a:rPr lang="fr-FR" sz="900" dirty="0"/>
              <a:t>3,5 point</a:t>
            </a:r>
          </a:p>
        </p:txBody>
      </p:sp>
      <p:sp>
        <p:nvSpPr>
          <p:cNvPr id="32" name="ZoneTexte 31"/>
          <p:cNvSpPr txBox="1"/>
          <p:nvPr/>
        </p:nvSpPr>
        <p:spPr>
          <a:xfrm>
            <a:off x="9947797" y="3679265"/>
            <a:ext cx="864096" cy="369332"/>
          </a:xfrm>
          <a:prstGeom prst="rect">
            <a:avLst/>
          </a:prstGeom>
          <a:noFill/>
        </p:spPr>
        <p:txBody>
          <a:bodyPr wrap="square" rtlCol="0">
            <a:spAutoFit/>
          </a:bodyPr>
          <a:lstStyle/>
          <a:p>
            <a:pPr algn="r"/>
            <a:r>
              <a:rPr lang="fr-FR" sz="900" dirty="0" err="1"/>
              <a:t>Epaisseur</a:t>
            </a:r>
            <a:r>
              <a:rPr lang="fr-FR" sz="900" dirty="0"/>
              <a:t> :</a:t>
            </a:r>
            <a:br>
              <a:rPr lang="fr-FR" sz="900" dirty="0"/>
            </a:br>
            <a:r>
              <a:rPr lang="fr-FR" sz="900" dirty="0"/>
              <a:t>5,25 point</a:t>
            </a:r>
          </a:p>
        </p:txBody>
      </p:sp>
      <p:grpSp>
        <p:nvGrpSpPr>
          <p:cNvPr id="39" name="Groupe 38"/>
          <p:cNvGrpSpPr/>
          <p:nvPr/>
        </p:nvGrpSpPr>
        <p:grpSpPr>
          <a:xfrm>
            <a:off x="7545288" y="5013176"/>
            <a:ext cx="2232248" cy="1728192"/>
            <a:chOff x="7545288" y="5013176"/>
            <a:chExt cx="2232248" cy="1728192"/>
          </a:xfrm>
        </p:grpSpPr>
        <p:sp>
          <p:nvSpPr>
            <p:cNvPr id="8" name="ZoneTexte 7"/>
            <p:cNvSpPr txBox="1"/>
            <p:nvPr/>
          </p:nvSpPr>
          <p:spPr>
            <a:xfrm>
              <a:off x="7545288" y="5085184"/>
              <a:ext cx="1728192" cy="1618392"/>
            </a:xfrm>
            <a:prstGeom prst="rect">
              <a:avLst/>
            </a:prstGeom>
            <a:noFill/>
            <a:ln>
              <a:noFill/>
            </a:ln>
          </p:spPr>
          <p:txBody>
            <a:bodyPr wrap="square" rtlCol="0">
              <a:spAutoFit/>
            </a:bodyPr>
            <a:lstStyle/>
            <a:p>
              <a:pPr algn="r">
                <a:lnSpc>
                  <a:spcPts val="800"/>
                </a:lnSpc>
                <a:spcAft>
                  <a:spcPts val="100"/>
                </a:spcAft>
                <a:tabLst>
                  <a:tab pos="1620000" algn="r"/>
                </a:tabLst>
              </a:pPr>
              <a:r>
                <a:rPr lang="fr-FR" sz="700" dirty="0"/>
                <a:t>Fournisseur de services du secteur privé</a:t>
              </a:r>
            </a:p>
            <a:p>
              <a:pPr algn="r">
                <a:lnSpc>
                  <a:spcPts val="800"/>
                </a:lnSpc>
                <a:spcAft>
                  <a:spcPts val="100"/>
                </a:spcAft>
                <a:tabLst>
                  <a:tab pos="1620000" algn="r"/>
                </a:tabLst>
              </a:pPr>
              <a:r>
                <a:rPr lang="fr-FR" sz="700" dirty="0"/>
                <a:t>Fournisseur de services des organisations professionnelles de la société civile</a:t>
              </a:r>
            </a:p>
            <a:p>
              <a:pPr algn="r">
                <a:lnSpc>
                  <a:spcPts val="800"/>
                </a:lnSpc>
                <a:spcAft>
                  <a:spcPts val="100"/>
                </a:spcAft>
                <a:tabLst>
                  <a:tab pos="1620000" algn="r"/>
                </a:tabLst>
              </a:pPr>
              <a:r>
                <a:rPr lang="fr-FR" sz="700" dirty="0"/>
                <a:t>Fournisseur de services publics</a:t>
              </a:r>
              <a:br>
                <a:rPr lang="fr-FR" sz="700" dirty="0"/>
              </a:br>
              <a:r>
                <a:rPr lang="fr-FR" sz="700" dirty="0"/>
                <a:t>(</a:t>
              </a:r>
              <a:r>
                <a:rPr lang="fr-FR" sz="700" dirty="0" err="1"/>
                <a:t>Etat</a:t>
              </a:r>
              <a:r>
                <a:rPr lang="fr-FR" sz="700" dirty="0"/>
                <a:t> &amp; collectivités)</a:t>
              </a:r>
            </a:p>
            <a:p>
              <a:pPr algn="r">
                <a:lnSpc>
                  <a:spcPts val="800"/>
                </a:lnSpc>
                <a:spcAft>
                  <a:spcPts val="100"/>
                </a:spcAft>
                <a:tabLst>
                  <a:tab pos="1620000" algn="r"/>
                </a:tabLst>
              </a:pPr>
              <a:r>
                <a:rPr lang="fr-FR" sz="700" dirty="0"/>
                <a:t>Fournisseur de services mixte</a:t>
              </a:r>
            </a:p>
            <a:p>
              <a:pPr algn="r">
                <a:lnSpc>
                  <a:spcPts val="800"/>
                </a:lnSpc>
                <a:spcAft>
                  <a:spcPts val="100"/>
                </a:spcAft>
                <a:tabLst>
                  <a:tab pos="1620000" algn="r"/>
                </a:tabLst>
              </a:pPr>
              <a:endParaRPr lang="fr-FR" sz="700" dirty="0"/>
            </a:p>
            <a:p>
              <a:pPr algn="r">
                <a:lnSpc>
                  <a:spcPts val="800"/>
                </a:lnSpc>
                <a:spcAft>
                  <a:spcPts val="100"/>
                </a:spcAft>
                <a:tabLst>
                  <a:tab pos="1620000" algn="r"/>
                </a:tabLst>
              </a:pPr>
              <a:r>
                <a:rPr lang="fr-FR" sz="700" b="1" dirty="0"/>
                <a:t>L’épaisseur de la flèche reflète </a:t>
              </a:r>
              <a:br>
                <a:rPr lang="fr-FR" sz="700" b="1" dirty="0"/>
              </a:br>
              <a:r>
                <a:rPr lang="fr-FR" sz="700" b="1" dirty="0"/>
                <a:t>l’intensité de services :</a:t>
              </a:r>
            </a:p>
            <a:p>
              <a:pPr algn="r">
                <a:lnSpc>
                  <a:spcPts val="800"/>
                </a:lnSpc>
                <a:spcAft>
                  <a:spcPts val="300"/>
                </a:spcAft>
                <a:tabLst>
                  <a:tab pos="1620000" algn="r"/>
                </a:tabLst>
              </a:pPr>
              <a:r>
                <a:rPr lang="fr-FR" sz="700" dirty="0"/>
                <a:t>Service très peu présent</a:t>
              </a:r>
            </a:p>
            <a:p>
              <a:pPr algn="r">
                <a:lnSpc>
                  <a:spcPts val="800"/>
                </a:lnSpc>
                <a:spcAft>
                  <a:spcPts val="300"/>
                </a:spcAft>
                <a:tabLst>
                  <a:tab pos="1620000" algn="r"/>
                </a:tabLst>
              </a:pPr>
              <a:r>
                <a:rPr lang="fr-FR" sz="700" dirty="0"/>
                <a:t>Service présent</a:t>
              </a:r>
            </a:p>
            <a:p>
              <a:pPr algn="r">
                <a:lnSpc>
                  <a:spcPts val="800"/>
                </a:lnSpc>
                <a:spcAft>
                  <a:spcPts val="300"/>
                </a:spcAft>
                <a:tabLst>
                  <a:tab pos="1620000" algn="r"/>
                </a:tabLst>
              </a:pPr>
              <a:r>
                <a:rPr lang="fr-FR" sz="700" dirty="0"/>
                <a:t>Service bien présent</a:t>
              </a:r>
            </a:p>
            <a:p>
              <a:pPr algn="r">
                <a:lnSpc>
                  <a:spcPts val="800"/>
                </a:lnSpc>
                <a:spcAft>
                  <a:spcPts val="100"/>
                </a:spcAft>
                <a:tabLst>
                  <a:tab pos="1620000" algn="r"/>
                </a:tabLst>
              </a:pPr>
              <a:r>
                <a:rPr lang="fr-FR" sz="700" dirty="0"/>
                <a:t>Pas de flèche, pas de service</a:t>
              </a:r>
            </a:p>
          </p:txBody>
        </p:sp>
        <p:sp>
          <p:nvSpPr>
            <p:cNvPr id="9" name="Rectangle à coins arrondis 8"/>
            <p:cNvSpPr/>
            <p:nvPr/>
          </p:nvSpPr>
          <p:spPr>
            <a:xfrm>
              <a:off x="9293795" y="5154811"/>
              <a:ext cx="216024" cy="72008"/>
            </a:xfrm>
            <a:prstGeom prst="roundRect">
              <a:avLst/>
            </a:prstGeom>
            <a:solidFill>
              <a:srgbClr val="E75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à coins arrondis 51"/>
            <p:cNvSpPr/>
            <p:nvPr/>
          </p:nvSpPr>
          <p:spPr>
            <a:xfrm>
              <a:off x="9293795" y="5336133"/>
              <a:ext cx="216024" cy="72008"/>
            </a:xfrm>
            <a:prstGeom prst="roundRect">
              <a:avLst/>
            </a:prstGeom>
            <a:solidFill>
              <a:srgbClr val="3EA7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à coins arrondis 53"/>
            <p:cNvSpPr/>
            <p:nvPr/>
          </p:nvSpPr>
          <p:spPr>
            <a:xfrm>
              <a:off x="9293795" y="5521524"/>
              <a:ext cx="216024" cy="72008"/>
            </a:xfrm>
            <a:prstGeom prst="roundRect">
              <a:avLst/>
            </a:prstGeom>
            <a:solidFill>
              <a:srgbClr val="008D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à coins arrondis 54"/>
            <p:cNvSpPr/>
            <p:nvPr/>
          </p:nvSpPr>
          <p:spPr>
            <a:xfrm>
              <a:off x="9293795" y="5699324"/>
              <a:ext cx="216024" cy="72008"/>
            </a:xfrm>
            <a:prstGeom prst="roundRect">
              <a:avLst/>
            </a:prstGeom>
            <a:solidFill>
              <a:srgbClr val="90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2" name="Connecteur droit avec flèche 61"/>
            <p:cNvCxnSpPr/>
            <p:nvPr/>
          </p:nvCxnSpPr>
          <p:spPr>
            <a:xfrm>
              <a:off x="9289032" y="6162253"/>
              <a:ext cx="360040" cy="0"/>
            </a:xfrm>
            <a:prstGeom prst="straightConnector1">
              <a:avLst/>
            </a:prstGeom>
            <a:ln w="12700">
              <a:solidFill>
                <a:srgbClr val="3EA74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9289032" y="6296744"/>
              <a:ext cx="360040" cy="0"/>
            </a:xfrm>
            <a:prstGeom prst="straightConnector1">
              <a:avLst/>
            </a:prstGeom>
            <a:ln w="44450">
              <a:solidFill>
                <a:srgbClr val="3EA74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p:nvPr/>
          </p:nvCxnSpPr>
          <p:spPr>
            <a:xfrm>
              <a:off x="9289032" y="6455618"/>
              <a:ext cx="360040" cy="0"/>
            </a:xfrm>
            <a:prstGeom prst="straightConnector1">
              <a:avLst/>
            </a:prstGeom>
            <a:ln w="66675">
              <a:solidFill>
                <a:srgbClr val="3EA743"/>
              </a:solidFill>
              <a:headEnd w="med" len="sm"/>
              <a:tailEnd type="triangle" w="med" len="med"/>
            </a:ln>
          </p:spPr>
          <p:style>
            <a:lnRef idx="1">
              <a:schemeClr val="accent1"/>
            </a:lnRef>
            <a:fillRef idx="0">
              <a:schemeClr val="accent1"/>
            </a:fillRef>
            <a:effectRef idx="0">
              <a:schemeClr val="accent1"/>
            </a:effectRef>
            <a:fontRef idx="minor">
              <a:schemeClr val="tx1"/>
            </a:fontRef>
          </p:style>
        </p:cxnSp>
        <p:sp>
          <p:nvSpPr>
            <p:cNvPr id="36" name="Rectangle à coins arrondis 35"/>
            <p:cNvSpPr/>
            <p:nvPr/>
          </p:nvSpPr>
          <p:spPr>
            <a:xfrm>
              <a:off x="7545288" y="5013176"/>
              <a:ext cx="2232248" cy="1728192"/>
            </a:xfrm>
            <a:prstGeom prst="roundRect">
              <a:avLst>
                <a:gd name="adj" fmla="val 5014"/>
              </a:avLst>
            </a:prstGeom>
            <a:noFill/>
            <a:ln w="9525">
              <a:solidFill>
                <a:srgbClr val="008D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 name="ZoneTexte 1">
            <a:extLst>
              <a:ext uri="{FF2B5EF4-FFF2-40B4-BE49-F238E27FC236}">
                <a16:creationId xmlns:a16="http://schemas.microsoft.com/office/drawing/2014/main" id="{557EEFE8-2307-FB13-E3C5-ADC2B57B4E5E}"/>
              </a:ext>
            </a:extLst>
          </p:cNvPr>
          <p:cNvSpPr txBox="1"/>
          <p:nvPr/>
        </p:nvSpPr>
        <p:spPr>
          <a:xfrm>
            <a:off x="-3555313" y="0"/>
            <a:ext cx="3488145" cy="7017306"/>
          </a:xfrm>
          <a:prstGeom prst="rect">
            <a:avLst/>
          </a:prstGeom>
          <a:solidFill>
            <a:schemeClr val="accent6">
              <a:lumMod val="20000"/>
              <a:lumOff val="80000"/>
            </a:schemeClr>
          </a:solidFill>
          <a:ln w="76200">
            <a:solidFill>
              <a:schemeClr val="accent6">
                <a:lumMod val="50000"/>
              </a:schemeClr>
            </a:solidFill>
          </a:ln>
        </p:spPr>
        <p:txBody>
          <a:bodyPr wrap="square" rtlCol="0">
            <a:spAutoFit/>
          </a:bodyPr>
          <a:lstStyle/>
          <a:p>
            <a:r>
              <a:rPr lang="fr-FR" b="1" dirty="0"/>
              <a:t>Comment utiliser la rosace des services aux irrigants:</a:t>
            </a:r>
          </a:p>
          <a:p>
            <a:endParaRPr lang="fr-FR" sz="1200" dirty="0"/>
          </a:p>
          <a:p>
            <a:pPr marL="285750" indent="-285750">
              <a:buFont typeface="Arial" panose="020B0604020202020204" pitchFamily="34" charset="0"/>
              <a:buChar char="•"/>
            </a:pPr>
            <a:r>
              <a:rPr lang="fr-FR" sz="1200" dirty="0"/>
              <a:t>Au centre se trouve l’irrigant.</a:t>
            </a:r>
          </a:p>
          <a:p>
            <a:pPr marL="285750" indent="-285750">
              <a:buFont typeface="Arial" panose="020B0604020202020204" pitchFamily="34" charset="0"/>
              <a:buChar char="•"/>
            </a:pPr>
            <a:r>
              <a:rPr lang="fr-FR" sz="1200" dirty="0"/>
              <a:t>Le premier cercle liste l’ensemble des services nécessaires aux irrigants. </a:t>
            </a:r>
          </a:p>
          <a:p>
            <a:pPr marL="285750" indent="-285750">
              <a:buFont typeface="Arial" panose="020B0604020202020204" pitchFamily="34" charset="0"/>
              <a:buChar char="•"/>
            </a:pPr>
            <a:r>
              <a:rPr lang="fr-FR" sz="1200" dirty="0"/>
              <a:t>Le second cercle permet de lister les fournisseurs de services. </a:t>
            </a:r>
          </a:p>
          <a:p>
            <a:pPr marL="285750" indent="-285750">
              <a:buFont typeface="Arial" panose="020B0604020202020204" pitchFamily="34" charset="0"/>
              <a:buChar char="•"/>
            </a:pPr>
            <a:r>
              <a:rPr lang="fr-FR" sz="1200" dirty="0"/>
              <a:t>Des flèches permettent d’indiquer l’intensité du service.</a:t>
            </a:r>
          </a:p>
          <a:p>
            <a:endParaRPr lang="fr-FR" sz="1200" dirty="0"/>
          </a:p>
          <a:p>
            <a:r>
              <a:rPr lang="fr-FR" sz="1200" b="1" dirty="0"/>
              <a:t>Pour chaque service il faut se poser les questions suivantes:</a:t>
            </a:r>
          </a:p>
          <a:p>
            <a:pPr marL="171450" indent="-171450">
              <a:buFont typeface="Arial" panose="020B0604020202020204" pitchFamily="34" charset="0"/>
              <a:buChar char="•"/>
            </a:pPr>
            <a:r>
              <a:rPr lang="fr-FR" sz="1200" b="1" dirty="0"/>
              <a:t>Le service est-il disponible?</a:t>
            </a:r>
            <a:r>
              <a:rPr lang="fr-FR" sz="1200" dirty="0"/>
              <a:t> Selon que le service est très peu disponible, disponible ou bien disponible on choisi l’épaisseur de la flèche. Il suffit de copier/coller les flèches situées à droite du schéma et de les orienter du service à l’irrigant. Nb: la couleur de la flèche indique la nature du fournisseur de service (privé / profession agricole / public). Nb: si le service n’est pas du tout disponible on ne met aucune flèche.</a:t>
            </a:r>
          </a:p>
          <a:p>
            <a:pPr marL="171450" indent="-171450">
              <a:buFont typeface="Arial" panose="020B0604020202020204" pitchFamily="34" charset="0"/>
              <a:buChar char="•"/>
            </a:pPr>
            <a:r>
              <a:rPr lang="fr-FR" sz="1200" b="1" dirty="0"/>
              <a:t>Qui offre ce service? </a:t>
            </a:r>
            <a:r>
              <a:rPr lang="fr-FR" sz="1200" dirty="0"/>
              <a:t>On indique le nom des fournisseurs de services sur le second cercle en créant une zone de texte. Selon qu’il s’agit d’un fournisseur privé, de la profession agricole, public ou mixte on choisi la couleur correspondante (orange, vert, bleu, violet). Pour cela il suffit de sélectionner une portion du cercle (clic gauche), puis de cliquer droit et de choisir une des couleurs proposées (couleur utilisée récemment). </a:t>
            </a:r>
          </a:p>
          <a:p>
            <a:pPr marL="171450" indent="-171450">
              <a:buFont typeface="Arial" panose="020B0604020202020204" pitchFamily="34" charset="0"/>
              <a:buChar char="•"/>
            </a:pPr>
            <a:endParaRPr lang="fr-FR" sz="1200" dirty="0"/>
          </a:p>
          <a:p>
            <a:r>
              <a:rPr lang="fr-FR" sz="1200" dirty="0"/>
              <a:t>NB: il peut être utile d’utiliser la fonction premier plan / arrière plan (clic droit en sélectionnant un objet du schéma) pour accéder aux objets du schéma ou pour rendre le schéma plus lisible.</a:t>
            </a:r>
            <a:endParaRPr lang="fr-FR" sz="1800" dirty="0"/>
          </a:p>
        </p:txBody>
      </p:sp>
      <p:sp>
        <p:nvSpPr>
          <p:cNvPr id="3" name="ZoneTexte 2">
            <a:extLst>
              <a:ext uri="{FF2B5EF4-FFF2-40B4-BE49-F238E27FC236}">
                <a16:creationId xmlns:a16="http://schemas.microsoft.com/office/drawing/2014/main" id="{1FBA2B18-94CA-6747-8F64-429452812C72}"/>
              </a:ext>
            </a:extLst>
          </p:cNvPr>
          <p:cNvSpPr txBox="1"/>
          <p:nvPr/>
        </p:nvSpPr>
        <p:spPr>
          <a:xfrm>
            <a:off x="3686233" y="140771"/>
            <a:ext cx="6048672" cy="523220"/>
          </a:xfrm>
          <a:prstGeom prst="rect">
            <a:avLst/>
          </a:prstGeom>
          <a:noFill/>
        </p:spPr>
        <p:txBody>
          <a:bodyPr wrap="square" rtlCol="0">
            <a:spAutoFit/>
          </a:bodyPr>
          <a:lstStyle/>
          <a:p>
            <a:pPr algn="r"/>
            <a:r>
              <a:rPr lang="fr-FR" sz="2800" b="1" dirty="0"/>
              <a:t>La rosace des services aux irrigants</a:t>
            </a:r>
          </a:p>
        </p:txBody>
      </p:sp>
    </p:spTree>
    <p:extLst>
      <p:ext uri="{BB962C8B-B14F-4D97-AF65-F5344CB8AC3E}">
        <p14:creationId xmlns:p14="http://schemas.microsoft.com/office/powerpoint/2010/main" val="25862049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345</Words>
  <Application>Microsoft Office PowerPoint</Application>
  <PresentationFormat>Format A4 (210 x 297 mm)</PresentationFormat>
  <Paragraphs>28</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D-DIN Condensed</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antoine guyon</dc:creator>
  <cp:lastModifiedBy>Christophe Rigourd</cp:lastModifiedBy>
  <cp:revision>25</cp:revision>
  <dcterms:created xsi:type="dcterms:W3CDTF">2023-02-28T09:15:18Z</dcterms:created>
  <dcterms:modified xsi:type="dcterms:W3CDTF">2023-03-02T10:53:07Z</dcterms:modified>
</cp:coreProperties>
</file>